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9"/>
  </p:notesMasterIdLst>
  <p:sldIdLst>
    <p:sldId id="256" r:id="rId2"/>
    <p:sldId id="282" r:id="rId3"/>
    <p:sldId id="283" r:id="rId4"/>
    <p:sldId id="296" r:id="rId5"/>
    <p:sldId id="295" r:id="rId6"/>
    <p:sldId id="294" r:id="rId7"/>
    <p:sldId id="293" r:id="rId8"/>
    <p:sldId id="292" r:id="rId9"/>
    <p:sldId id="291" r:id="rId10"/>
    <p:sldId id="290" r:id="rId11"/>
    <p:sldId id="289" r:id="rId12"/>
    <p:sldId id="301" r:id="rId13"/>
    <p:sldId id="297" r:id="rId14"/>
    <p:sldId id="300" r:id="rId15"/>
    <p:sldId id="299" r:id="rId16"/>
    <p:sldId id="302" r:id="rId17"/>
    <p:sldId id="281" r:id="rId18"/>
  </p:sldIdLst>
  <p:sldSz cx="12192000" cy="6858000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C1CB541-1C18-1F02-2A41-DF706F2A8845}" name="Iroda 2" initials="I" userId="S::iroda2@drballaugyvediiroda.onmicrosoft.com::3fdaedec-e84f-498b-bc43-2e4e601490b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1F4"/>
    <a:srgbClr val="BAF8F7"/>
    <a:srgbClr val="6FB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CEDFD-CBAA-4414-B5C2-E81178CDE7A6}" type="datetimeFigureOut">
              <a:rPr lang="hu-HU" smtClean="0"/>
              <a:t>2025. 11. 26.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503D6-1441-41BC-8F4F-71B976CDE64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2286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Előadás célja, hogy tisztázza a fogalmat és bemutassa a tiltott magatartásokat.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503D6-1441-41BC-8F4F-71B976CDE642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0497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503D6-1441-41BC-8F4F-71B976CDE642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2420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553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7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4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2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908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0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8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6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77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1ACE4303-E53F-3961-7E09-4FE8DAC0495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3233CD6F-8C69-C3BE-740F-43D78A8A6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2211977"/>
            <a:ext cx="3535679" cy="1450961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dirty="0"/>
              <a:t>Az MI-rendelet a gyakorlatban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F5B4FE3-08E5-09E2-40D5-3827B0661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4244336"/>
            <a:ext cx="3048000" cy="877585"/>
          </a:xfrm>
        </p:spPr>
        <p:txBody>
          <a:bodyPr>
            <a:normAutofit/>
          </a:bodyPr>
          <a:lstStyle/>
          <a:p>
            <a:pPr algn="ctr"/>
            <a:r>
              <a:rPr lang="hu-HU" dirty="0"/>
              <a:t>2025. november 26.</a:t>
            </a:r>
          </a:p>
        </p:txBody>
      </p:sp>
    </p:spTree>
    <p:extLst>
      <p:ext uri="{BB962C8B-B14F-4D97-AF65-F5344CB8AC3E}">
        <p14:creationId xmlns:p14="http://schemas.microsoft.com/office/powerpoint/2010/main" val="2022122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421C36-1408-7D72-F457-98ADAAE9B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66134752-171F-6CF5-5B48-3036D8C42C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FE22013-E666-4F70-B0B1-0D06F62D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kimenetek generálása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A81044B-D6A1-2E34-D521-8CE2E67E4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MI-rendszer egy </a:t>
            </a:r>
            <a:r>
              <a:rPr lang="hu-HU" b="1" dirty="0">
                <a:latin typeface="Garamond" panose="02020404030301010803" pitchFamily="18" charset="0"/>
              </a:rPr>
              <a:t>adott kimenetet generál.</a:t>
            </a:r>
            <a:endParaRPr lang="hu-HU" dirty="0">
              <a:latin typeface="Garamond" panose="02020404030301010803" pitchFamily="18" charset="0"/>
            </a:endParaRPr>
          </a:p>
          <a:p>
            <a:r>
              <a:rPr lang="hu-HU" b="1" dirty="0">
                <a:latin typeface="Garamond" panose="02020404030301010803" pitchFamily="18" charset="0"/>
              </a:rPr>
              <a:t>Bármilyen eredmény</a:t>
            </a:r>
            <a:r>
              <a:rPr lang="hu-HU" dirty="0">
                <a:latin typeface="Garamond" panose="02020404030301010803" pitchFamily="18" charset="0"/>
              </a:rPr>
              <a:t>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szám,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szöveg,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kép,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javaslat vagy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döntés, </a:t>
            </a:r>
            <a:r>
              <a:rPr lang="hu-HU" u="sng" dirty="0">
                <a:latin typeface="Garamond" panose="02020404030301010803" pitchFamily="18" charset="0"/>
              </a:rPr>
              <a:t>amelyet emberek vagy más rendszerek felhasználnak</a:t>
            </a:r>
            <a:r>
              <a:rPr lang="hu-HU" dirty="0">
                <a:latin typeface="Garamond" panose="02020404030301010803" pitchFamily="18" charset="0"/>
              </a:rPr>
              <a:t>.</a:t>
            </a:r>
          </a:p>
          <a:p>
            <a:r>
              <a:rPr lang="hu-HU" b="1" dirty="0">
                <a:latin typeface="Garamond" panose="02020404030301010803" pitchFamily="18" charset="0"/>
              </a:rPr>
              <a:t>Leggyakoribb outputok: </a:t>
            </a:r>
            <a:r>
              <a:rPr lang="hu-HU" dirty="0">
                <a:latin typeface="Garamond" panose="02020404030301010803" pitchFamily="18" charset="0"/>
              </a:rPr>
              <a:t>előrejelzés, ajánlás, tartalom, döntés.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466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5F5689-ED94-867D-0768-6F6BF2BD3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EB9BF6C9-DDEB-EABA-C6B7-58AFB3A4B1B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5C2B4146-B670-72BD-65F8-CB0F02160F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dirty="0"/>
              <a:t>A kimenetek hatása a fizikai vagy virtuális környezetre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C945C58-2E89-12D2-7DCD-E6324098A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MI-rendszer </a:t>
            </a:r>
            <a:r>
              <a:rPr lang="hu-HU" b="1" dirty="0">
                <a:latin typeface="Garamond" panose="02020404030301010803" pitchFamily="18" charset="0"/>
              </a:rPr>
              <a:t>hatással kell legyen valamilyen valós vagy digitális folyamatra </a:t>
            </a:r>
          </a:p>
          <a:p>
            <a:r>
              <a:rPr lang="hu-HU" dirty="0">
                <a:latin typeface="Garamond" panose="02020404030301010803" pitchFamily="18" charset="0"/>
              </a:rPr>
              <a:t>Ez különbözteti meg az elméleti vagy passzív rendszerektől.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latin typeface="Garamond" panose="02020404030301010803" pitchFamily="18" charset="0"/>
              </a:rPr>
              <a:t>Fizikai környezet:</a:t>
            </a:r>
            <a:r>
              <a:rPr lang="hu-HU" dirty="0">
                <a:latin typeface="Garamond" panose="02020404030301010803" pitchFamily="18" charset="0"/>
              </a:rPr>
              <a:t> egy önvezető jármű MI-je kormányoz, fékez, gyorsít — tehát közvetlenül befolyásolja a valóságot.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latin typeface="Garamond" panose="02020404030301010803" pitchFamily="18" charset="0"/>
              </a:rPr>
              <a:t>Virtuális környezet:</a:t>
            </a:r>
            <a:r>
              <a:rPr lang="hu-HU" dirty="0">
                <a:latin typeface="Garamond" panose="02020404030301010803" pitchFamily="18" charset="0"/>
              </a:rPr>
              <a:t> „buborékok” – közösségi média algoritmus</a:t>
            </a:r>
          </a:p>
        </p:txBody>
      </p:sp>
    </p:spTree>
    <p:extLst>
      <p:ext uri="{BB962C8B-B14F-4D97-AF65-F5344CB8AC3E}">
        <p14:creationId xmlns:p14="http://schemas.microsoft.com/office/powerpoint/2010/main" val="1968808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3C1CBD-E20F-8B80-67CA-94FD23CD6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8541634F-85BD-18A7-6807-B471885374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77B0A04E-4FB9-2F2E-1B5A-B8DF088CE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dirty="0"/>
              <a:t>II. Az AI-generált gyógyszeripari marketing anyagokkal Kapcsolatos megfelelés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8D7AE56-571B-8121-6E58-59697F775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b="1" dirty="0">
                <a:latin typeface="Garamond" panose="02020404030301010803" pitchFamily="18" charset="0"/>
              </a:rPr>
              <a:t>AI generált tartalmak (posztok, képek, videók)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Átláthatóság és hitelesség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latin typeface="Garamond" panose="02020404030301010803" pitchFamily="18" charset="0"/>
              </a:rPr>
              <a:t>AI tartalom jelölése </a:t>
            </a:r>
            <a:r>
              <a:rPr lang="hu-HU" dirty="0">
                <a:latin typeface="Garamond" panose="02020404030301010803" pitchFamily="18" charset="0"/>
              </a:rPr>
              <a:t>pl. "</a:t>
            </a:r>
            <a:r>
              <a:rPr lang="hu-HU" i="1" dirty="0">
                <a:latin typeface="Garamond" panose="02020404030301010803" pitchFamily="18" charset="0"/>
              </a:rPr>
              <a:t>AI generált kép", "Ezt a videót AI technológia segítségével hoztuk létre</a:t>
            </a:r>
            <a:r>
              <a:rPr lang="hu-HU" dirty="0">
                <a:latin typeface="Garamond" panose="02020404030301010803" pitchFamily="18" charset="0"/>
              </a:rPr>
              <a:t>")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GVH állásfoglalás: „</a:t>
            </a:r>
            <a:r>
              <a:rPr lang="hu-HU" i="1" dirty="0">
                <a:latin typeface="Garamond" panose="02020404030301010803" pitchFamily="18" charset="0"/>
              </a:rPr>
              <a:t>[…] </a:t>
            </a:r>
            <a:r>
              <a:rPr lang="hu-HU" b="1" i="1" dirty="0">
                <a:latin typeface="Garamond" panose="02020404030301010803" pitchFamily="18" charset="0"/>
              </a:rPr>
              <a:t>mesterséges intelligencia használata esetén általában is </a:t>
            </a:r>
            <a:r>
              <a:rPr lang="hu-HU" b="1" i="1" u="sng" dirty="0">
                <a:latin typeface="Garamond" panose="02020404030301010803" pitchFamily="18" charset="0"/>
              </a:rPr>
              <a:t>fel kell majd tüntetni, ha egy kép manipulált, módosított</a:t>
            </a:r>
            <a:r>
              <a:rPr lang="hu-HU" b="1" i="1" dirty="0">
                <a:latin typeface="Garamond" panose="02020404030301010803" pitchFamily="18" charset="0"/>
              </a:rPr>
              <a:t>.</a:t>
            </a:r>
            <a:r>
              <a:rPr lang="hu-HU" dirty="0">
                <a:latin typeface="Garamond" panose="02020404030301010803" pitchFamily="18" charset="0"/>
              </a:rPr>
              <a:t>„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>
                <a:latin typeface="Garamond" panose="02020404030301010803" pitchFamily="18" charset="0"/>
              </a:rPr>
              <a:t>Valós termék képe: </a:t>
            </a:r>
            <a:r>
              <a:rPr lang="hu-HU" dirty="0">
                <a:latin typeface="Garamond" panose="02020404030301010803" pitchFamily="18" charset="0"/>
              </a:rPr>
              <a:t>a termék lényeges tulajdonságainak az AI generálta képnek is meg kell felelnie.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5296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2D7722-8582-9D09-78BE-F5AFEC790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324932B4-3D3E-C06E-C463-A3932774ED5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3BD4B6C2-E551-C3E0-2469-DB5331D9B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Jogi kockázatok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A773002-059C-A83E-EFAF-59876AB81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b="1" dirty="0">
                <a:latin typeface="Garamond" panose="02020404030301010803" pitchFamily="18" charset="0"/>
              </a:rPr>
              <a:t>Szerzői jogi kérdések (Input/Output): </a:t>
            </a:r>
          </a:p>
          <a:p>
            <a:r>
              <a:rPr lang="hu-HU" b="0" dirty="0">
                <a:latin typeface="Garamond" panose="02020404030301010803" pitchFamily="18" charset="0"/>
              </a:rPr>
              <a:t>Input: Ellenőrizni, hogy az MI-rendszer milyen szerzői jogi megkötésekkel rendelkezik.</a:t>
            </a:r>
          </a:p>
          <a:p>
            <a:r>
              <a:rPr lang="hu-HU" b="0" dirty="0">
                <a:latin typeface="Garamond" panose="02020404030301010803" pitchFamily="18" charset="0"/>
              </a:rPr>
              <a:t>Output: Ha az AI-termék hasonlít egy már létező, védett műre.</a:t>
            </a:r>
          </a:p>
          <a:p>
            <a:r>
              <a:rPr lang="hu-HU" b="1" dirty="0">
                <a:latin typeface="Garamond" panose="02020404030301010803" pitchFamily="18" charset="0"/>
              </a:rPr>
              <a:t>Személyiségi jogok és </a:t>
            </a:r>
            <a:r>
              <a:rPr lang="hu-HU" b="1" dirty="0" err="1">
                <a:latin typeface="Garamond" panose="02020404030301010803" pitchFamily="18" charset="0"/>
              </a:rPr>
              <a:t>deepfake</a:t>
            </a:r>
            <a:r>
              <a:rPr lang="hu-HU" b="1" dirty="0">
                <a:latin typeface="Garamond" panose="02020404030301010803" pitchFamily="18" charset="0"/>
              </a:rPr>
              <a:t>:</a:t>
            </a:r>
            <a:endParaRPr lang="hu-HU" dirty="0">
              <a:latin typeface="Garamond" panose="02020404030301010803" pitchFamily="18" charset="0"/>
            </a:endParaRPr>
          </a:p>
          <a:p>
            <a:r>
              <a:rPr lang="hu-HU" b="1" dirty="0" err="1">
                <a:latin typeface="Garamond" panose="02020404030301010803" pitchFamily="18" charset="0"/>
              </a:rPr>
              <a:t>Deepfake</a:t>
            </a:r>
            <a:r>
              <a:rPr lang="hu-HU" b="1" dirty="0">
                <a:latin typeface="Garamond" panose="02020404030301010803" pitchFamily="18" charset="0"/>
              </a:rPr>
              <a:t>: </a:t>
            </a:r>
            <a:r>
              <a:rPr lang="hu-HU" dirty="0">
                <a:latin typeface="Garamond" panose="02020404030301010803" pitchFamily="18" charset="0"/>
              </a:rPr>
              <a:t>AI által hamisított kép vagy videó. </a:t>
            </a:r>
          </a:p>
          <a:p>
            <a:r>
              <a:rPr lang="hu-HU" dirty="0">
                <a:latin typeface="Garamond" panose="02020404030301010803" pitchFamily="18" charset="0"/>
              </a:rPr>
              <a:t>Tilos az AI-t arra használni, hogy </a:t>
            </a:r>
            <a:r>
              <a:rPr lang="hu-HU" b="1" dirty="0">
                <a:latin typeface="Garamond" panose="02020404030301010803" pitchFamily="18" charset="0"/>
              </a:rPr>
              <a:t>valós, élő személyt</a:t>
            </a:r>
            <a:r>
              <a:rPr lang="hu-HU" dirty="0">
                <a:latin typeface="Garamond" panose="02020404030301010803" pitchFamily="18" charset="0"/>
              </a:rPr>
              <a:t> utánozzon-&gt; súlyos </a:t>
            </a:r>
            <a:r>
              <a:rPr lang="hu-HU" b="1" dirty="0">
                <a:latin typeface="Garamond" panose="02020404030301010803" pitchFamily="18" charset="0"/>
              </a:rPr>
              <a:t>személyiségi jogi</a:t>
            </a:r>
            <a:r>
              <a:rPr lang="hu-HU" dirty="0">
                <a:latin typeface="Garamond" panose="02020404030301010803" pitchFamily="18" charset="0"/>
              </a:rPr>
              <a:t> jogsértés</a:t>
            </a:r>
          </a:p>
          <a:p>
            <a:r>
              <a:rPr lang="hu-HU" dirty="0">
                <a:latin typeface="Garamond" panose="02020404030301010803" pitchFamily="18" charset="0"/>
              </a:rPr>
              <a:t>A Btk. nem tartalmaz </a:t>
            </a:r>
            <a:r>
              <a:rPr lang="hu-HU" dirty="0" err="1">
                <a:latin typeface="Garamond" panose="02020404030301010803" pitchFamily="18" charset="0"/>
              </a:rPr>
              <a:t>deepfake</a:t>
            </a:r>
            <a:r>
              <a:rPr lang="hu-HU" dirty="0">
                <a:latin typeface="Garamond" panose="02020404030301010803" pitchFamily="18" charset="0"/>
              </a:rPr>
              <a:t> büntetőjogi tényállást.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2777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0D9CF2-8582-4A8B-32F3-079BA5FE5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A0A57021-22DD-11D0-90A3-D801BE2B553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42805CF2-3476-8A8C-B985-D40E99F6D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az AI-Influenszer marketing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9D29DD3-4595-162D-9FCA-177565988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b="1" dirty="0">
                <a:latin typeface="Garamond" panose="02020404030301010803" pitchFamily="18" charset="0"/>
              </a:rPr>
              <a:t>Valós influenszerek:</a:t>
            </a:r>
          </a:p>
          <a:p>
            <a:r>
              <a:rPr lang="hu-HU" dirty="0">
                <a:latin typeface="Garamond" panose="02020404030301010803" pitchFamily="18" charset="0"/>
              </a:rPr>
              <a:t>A legfontosabb: </a:t>
            </a:r>
            <a:r>
              <a:rPr lang="hu-HU" b="1" dirty="0">
                <a:latin typeface="Garamond" panose="02020404030301010803" pitchFamily="18" charset="0"/>
              </a:rPr>
              <a:t>transzparencia</a:t>
            </a:r>
            <a:r>
              <a:rPr lang="hu-HU" dirty="0">
                <a:latin typeface="Garamond" panose="02020404030301010803" pitchFamily="18" charset="0"/>
              </a:rPr>
              <a:t>.</a:t>
            </a:r>
          </a:p>
          <a:p>
            <a:r>
              <a:rPr lang="hu-HU" dirty="0">
                <a:latin typeface="Garamond" panose="02020404030301010803" pitchFamily="18" charset="0"/>
              </a:rPr>
              <a:t>Ha ellenszolgáltatásért jelenít meg tartalmat, </a:t>
            </a:r>
            <a:r>
              <a:rPr lang="hu-HU" b="1" dirty="0">
                <a:latin typeface="Garamond" panose="02020404030301010803" pitchFamily="18" charset="0"/>
              </a:rPr>
              <a:t>egyértelműen jelezni</a:t>
            </a:r>
            <a:r>
              <a:rPr lang="hu-HU" dirty="0">
                <a:latin typeface="Garamond" panose="02020404030301010803" pitchFamily="18" charset="0"/>
              </a:rPr>
              <a:t>, hogy fizetett tartalomról van szó.</a:t>
            </a:r>
          </a:p>
          <a:p>
            <a:r>
              <a:rPr lang="hu-HU" b="1" dirty="0">
                <a:latin typeface="Garamond" panose="02020404030301010803" pitchFamily="18" charset="0"/>
              </a:rPr>
              <a:t>Megfelelő jelölések:</a:t>
            </a:r>
            <a:r>
              <a:rPr lang="hu-HU" dirty="0">
                <a:latin typeface="Garamond" panose="02020404030301010803" pitchFamily="18" charset="0"/>
              </a:rPr>
              <a:t> </a:t>
            </a:r>
            <a:r>
              <a:rPr lang="hu-HU" b="1" dirty="0">
                <a:latin typeface="Garamond" panose="02020404030301010803" pitchFamily="18" charset="0"/>
              </a:rPr>
              <a:t>#reklám</a:t>
            </a:r>
            <a:r>
              <a:rPr lang="hu-HU" dirty="0">
                <a:latin typeface="Garamond" panose="02020404030301010803" pitchFamily="18" charset="0"/>
              </a:rPr>
              <a:t>, </a:t>
            </a:r>
            <a:r>
              <a:rPr lang="hu-HU" b="1" dirty="0">
                <a:latin typeface="Garamond" panose="02020404030301010803" pitchFamily="18" charset="0"/>
              </a:rPr>
              <a:t>#szponzorálttartalom</a:t>
            </a:r>
            <a:r>
              <a:rPr lang="hu-HU" dirty="0">
                <a:latin typeface="Garamond" panose="02020404030301010803" pitchFamily="18" charset="0"/>
              </a:rPr>
              <a:t>, </a:t>
            </a:r>
            <a:r>
              <a:rPr lang="hu-HU" b="1" dirty="0">
                <a:latin typeface="Garamond" panose="02020404030301010803" pitchFamily="18" charset="0"/>
              </a:rPr>
              <a:t>#hirdetés</a:t>
            </a:r>
            <a:endParaRPr lang="hu-HU" dirty="0">
              <a:latin typeface="Garamond" panose="02020404030301010803" pitchFamily="18" charset="0"/>
            </a:endParaRPr>
          </a:p>
          <a:p>
            <a:r>
              <a:rPr lang="hu-HU" b="1" dirty="0">
                <a:latin typeface="Garamond" panose="02020404030301010803" pitchFamily="18" charset="0"/>
              </a:rPr>
              <a:t>Elhelyezés:</a:t>
            </a:r>
            <a:r>
              <a:rPr lang="hu-HU" dirty="0">
                <a:latin typeface="Garamond" panose="02020404030301010803" pitchFamily="18" charset="0"/>
              </a:rPr>
              <a:t> a poszt elején, a videó elején, jól látható módon</a:t>
            </a:r>
          </a:p>
          <a:p>
            <a:r>
              <a:rPr lang="hu-HU" b="1" dirty="0">
                <a:latin typeface="Garamond" panose="02020404030301010803" pitchFamily="18" charset="0"/>
              </a:rPr>
              <a:t>Saját vélemény hitelessége:</a:t>
            </a:r>
            <a:r>
              <a:rPr lang="hu-HU" dirty="0">
                <a:latin typeface="Garamond" panose="02020404030301010803" pitchFamily="18" charset="0"/>
              </a:rPr>
              <a:t> </a:t>
            </a:r>
            <a:r>
              <a:rPr lang="hu-HU" b="1" dirty="0">
                <a:latin typeface="Garamond" panose="02020404030301010803" pitchFamily="18" charset="0"/>
              </a:rPr>
              <a:t>őszinte vélemény</a:t>
            </a:r>
            <a:r>
              <a:rPr lang="hu-HU" dirty="0">
                <a:latin typeface="Garamond" panose="02020404030301010803" pitchFamily="18" charset="0"/>
              </a:rPr>
              <a:t>, állításoknak igaznak kell lenniük.</a:t>
            </a:r>
          </a:p>
        </p:txBody>
      </p:sp>
    </p:spTree>
    <p:extLst>
      <p:ext uri="{BB962C8B-B14F-4D97-AF65-F5344CB8AC3E}">
        <p14:creationId xmlns:p14="http://schemas.microsoft.com/office/powerpoint/2010/main" val="4130179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F4CB8E-965A-4CBB-920E-E500D6B36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738A9464-7FEA-2C01-8677-050CD448714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F2F7A033-C7C8-D1BD-A5BC-32EF9692B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dirty="0"/>
              <a:t>az AI-Influenszer marketing többletkövetelményei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0634E47-8CD8-7E82-2CE9-D34A0C0973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699" y="1866900"/>
            <a:ext cx="11058526" cy="4610100"/>
          </a:xfrm>
        </p:spPr>
        <p:txBody>
          <a:bodyPr>
            <a:normAutofit/>
          </a:bodyPr>
          <a:lstStyle/>
          <a:p>
            <a:r>
              <a:rPr lang="hu-HU" b="1" dirty="0">
                <a:latin typeface="Garamond" panose="02020404030301010803" pitchFamily="18" charset="0"/>
              </a:rPr>
              <a:t>Jelölési kötelezettség:</a:t>
            </a:r>
            <a:r>
              <a:rPr lang="hu-HU" dirty="0">
                <a:latin typeface="Garamond" panose="02020404030301010803" pitchFamily="18" charset="0"/>
              </a:rPr>
              <a:t> #Virtuális Karakter, #AI </a:t>
            </a:r>
            <a:r>
              <a:rPr lang="hu-HU" dirty="0" err="1">
                <a:latin typeface="Garamond" panose="02020404030301010803" pitchFamily="18" charset="0"/>
              </a:rPr>
              <a:t>Generated</a:t>
            </a:r>
            <a:r>
              <a:rPr lang="hu-HU" dirty="0">
                <a:latin typeface="Garamond" panose="02020404030301010803" pitchFamily="18" charset="0"/>
              </a:rPr>
              <a:t>" </a:t>
            </a:r>
          </a:p>
          <a:p>
            <a:r>
              <a:rPr lang="hu-HU" dirty="0">
                <a:latin typeface="Garamond" panose="02020404030301010803" pitchFamily="18" charset="0"/>
              </a:rPr>
              <a:t>MO-n szigorú gyógyszerreklámokra vonatkozó szabályozás -&gt; termékkategóriájára vonatkozó szabályokkal is összhangban </a:t>
            </a:r>
          </a:p>
          <a:p>
            <a:r>
              <a:rPr lang="hu-HU" b="1" dirty="0">
                <a:latin typeface="Garamond" panose="02020404030301010803" pitchFamily="18" charset="0"/>
              </a:rPr>
              <a:t>Gyógyszerek </a:t>
            </a:r>
            <a:r>
              <a:rPr lang="hu-HU" dirty="0">
                <a:latin typeface="Garamond" panose="02020404030301010803" pitchFamily="18" charset="0"/>
              </a:rPr>
              <a:t>reklámozása: </a:t>
            </a:r>
            <a:r>
              <a:rPr lang="hu-HU" b="1" dirty="0">
                <a:latin typeface="Garamond" panose="02020404030301010803" pitchFamily="18" charset="0"/>
              </a:rPr>
              <a:t>TILOS</a:t>
            </a:r>
            <a:r>
              <a:rPr lang="hu-HU" dirty="0">
                <a:latin typeface="Garamond" panose="02020404030301010803" pitchFamily="18" charset="0"/>
              </a:rPr>
              <a:t> -&gt; még a #reklám, a #hirdetés feltüntetése mellett is!</a:t>
            </a:r>
          </a:p>
          <a:p>
            <a:r>
              <a:rPr lang="hu-HU" b="1" dirty="0">
                <a:latin typeface="Garamond" panose="02020404030301010803" pitchFamily="18" charset="0"/>
              </a:rPr>
              <a:t>Étrend-kiegészítő, kozmetikum, orvostechnikai eszköz: </a:t>
            </a:r>
            <a:r>
              <a:rPr lang="hu-HU" dirty="0">
                <a:latin typeface="Garamond" panose="02020404030301010803" pitchFamily="18" charset="0"/>
              </a:rPr>
              <a:t>ágazati jogszabályoknak megfelelés</a:t>
            </a:r>
          </a:p>
          <a:p>
            <a:r>
              <a:rPr lang="hu-HU" dirty="0">
                <a:latin typeface="Garamond" panose="02020404030301010803" pitchFamily="18" charset="0"/>
              </a:rPr>
              <a:t>AI-generált egészségügyi szakember influenszerek: </a:t>
            </a:r>
            <a:r>
              <a:rPr lang="hu-HU" b="1" dirty="0">
                <a:latin typeface="Garamond" panose="02020404030301010803" pitchFamily="18" charset="0"/>
              </a:rPr>
              <a:t>TILOS</a:t>
            </a:r>
          </a:p>
          <a:p>
            <a:endParaRPr lang="hu-HU" dirty="0">
              <a:latin typeface="Garamond" panose="02020404030301010803" pitchFamily="18" charset="0"/>
            </a:endParaRPr>
          </a:p>
          <a:p>
            <a:endParaRPr lang="hu-HU" dirty="0">
              <a:latin typeface="Garamond" panose="02020404030301010803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02343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06CC0A-41B6-F691-BBBC-26E379559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5F549A13-DE5F-238E-F31F-65ABDFD649A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E28BAB19-08B1-2580-FDC9-6ECC0C72B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az AI Generált felhasználói vélemények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2148B1D-52C5-760F-DA98-8565FC9E4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699" y="1866900"/>
            <a:ext cx="11058526" cy="4610100"/>
          </a:xfrm>
        </p:spPr>
        <p:txBody>
          <a:bodyPr>
            <a:normAutofit/>
          </a:bodyPr>
          <a:lstStyle/>
          <a:p>
            <a:endParaRPr lang="hu-HU" dirty="0">
              <a:latin typeface="Garamond" panose="02020404030301010803" pitchFamily="18" charset="0"/>
            </a:endParaRPr>
          </a:p>
          <a:p>
            <a:r>
              <a:rPr lang="hu-HU" dirty="0">
                <a:latin typeface="Garamond" panose="02020404030301010803" pitchFamily="18" charset="0"/>
              </a:rPr>
              <a:t>ugyanazon szabályok, mint az emberek által írt felhasználói véleményekre:</a:t>
            </a:r>
          </a:p>
          <a:p>
            <a:r>
              <a:rPr lang="hu-HU" b="1" dirty="0">
                <a:latin typeface="Garamond" panose="02020404030301010803" pitchFamily="18" charset="0"/>
              </a:rPr>
              <a:t>A GVH :</a:t>
            </a:r>
            <a:r>
              <a:rPr lang="hu-HU" dirty="0">
                <a:latin typeface="Garamond" panose="02020404030301010803" pitchFamily="18" charset="0"/>
              </a:rPr>
              <a:t> feketelistás </a:t>
            </a:r>
            <a:r>
              <a:rPr lang="hu-HU" b="1" dirty="0">
                <a:latin typeface="Garamond" panose="02020404030301010803" pitchFamily="18" charset="0"/>
              </a:rPr>
              <a:t>jogsértésnek minősül </a:t>
            </a:r>
            <a:r>
              <a:rPr lang="hu-HU" dirty="0">
                <a:latin typeface="Garamond" panose="02020404030301010803" pitchFamily="18" charset="0"/>
              </a:rPr>
              <a:t>a </a:t>
            </a:r>
            <a:r>
              <a:rPr lang="hu-HU" b="1" dirty="0">
                <a:latin typeface="Garamond" panose="02020404030301010803" pitchFamily="18" charset="0"/>
              </a:rPr>
              <a:t>valótlan fogyasztói értékelések </a:t>
            </a:r>
            <a:r>
              <a:rPr lang="hu-HU" dirty="0">
                <a:latin typeface="Garamond" panose="02020404030301010803" pitchFamily="18" charset="0"/>
              </a:rPr>
              <a:t>benyújtása</a:t>
            </a:r>
          </a:p>
          <a:p>
            <a:r>
              <a:rPr lang="hu-HU" dirty="0">
                <a:latin typeface="Garamond" panose="02020404030301010803" pitchFamily="18" charset="0"/>
              </a:rPr>
              <a:t>AI-generált felhasználói vélemény egyértelműen valótlan</a:t>
            </a:r>
          </a:p>
          <a:p>
            <a:r>
              <a:rPr lang="hu-HU" b="1" dirty="0">
                <a:latin typeface="Garamond" panose="02020404030301010803" pitchFamily="18" charset="0"/>
              </a:rPr>
              <a:t>Kifejezetten tilos magatartások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67776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AE2239-BE0F-9B17-776E-36F963F9E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19051690-E11B-2AFB-A965-F1B3DA1323D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7788" b="18216"/>
          <a:stretch>
            <a:fillRect/>
          </a:stretch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C32FD69-53F5-CD62-4B8A-096564EAE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8161" y="2211978"/>
            <a:ext cx="3535679" cy="1425728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Köszönöm a figyelmet!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CAFFA6D-EC20-06A0-6D53-25B3114FF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0" y="4249360"/>
            <a:ext cx="3048000" cy="877585"/>
          </a:xfrm>
        </p:spPr>
        <p:txBody>
          <a:bodyPr>
            <a:normAutofit/>
          </a:bodyPr>
          <a:lstStyle/>
          <a:p>
            <a:pPr algn="ctr"/>
            <a:r>
              <a:rPr lang="hu-HU" sz="1700"/>
              <a:t>Dr. Balla Szilárd Ügyvédi Iroda</a:t>
            </a:r>
          </a:p>
          <a:p>
            <a:pPr algn="ctr"/>
            <a:r>
              <a:rPr lang="hu-HU" sz="1700"/>
              <a:t>1122 Budapest, Bíró utca 7.</a:t>
            </a:r>
          </a:p>
          <a:p>
            <a:pPr algn="ctr"/>
            <a:endParaRPr lang="hu-HU" sz="1700"/>
          </a:p>
        </p:txBody>
      </p:sp>
    </p:spTree>
    <p:extLst>
      <p:ext uri="{BB962C8B-B14F-4D97-AF65-F5344CB8AC3E}">
        <p14:creationId xmlns:p14="http://schemas.microsoft.com/office/powerpoint/2010/main" val="376287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96B70F-6BC5-96C0-6FF6-A6B639FE1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9DE87EF8-502A-D2F3-449E-0C6469A0393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1E982C80-C2E9-C069-CBA4-A15DFB6F9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Az MI-rendelet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7066362-EC08-385D-D741-22BF7EE0E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pPr algn="just"/>
            <a:r>
              <a:rPr lang="hu-HU" b="1" dirty="0">
                <a:latin typeface="Garamond" panose="02020404030301010803" pitchFamily="18" charset="0"/>
              </a:rPr>
              <a:t>AZ EURÓPAI PARLAMENT ÉS A TANÁCS 2024/1689 RENDELETE</a:t>
            </a:r>
            <a:r>
              <a:rPr lang="hu-HU" dirty="0">
                <a:latin typeface="Garamond" panose="02020404030301010803" pitchFamily="18" charset="0"/>
              </a:rPr>
              <a:t> </a:t>
            </a:r>
            <a:r>
              <a:rPr lang="hu-HU" b="1" dirty="0">
                <a:latin typeface="Garamond" panose="02020404030301010803" pitchFamily="18" charset="0"/>
              </a:rPr>
              <a:t>a mesterséges intelligenciára vonatkozó harmonizált szabályok megállapításáról</a:t>
            </a:r>
          </a:p>
          <a:p>
            <a:pPr algn="just"/>
            <a:endParaRPr lang="hu-HU" b="1" dirty="0"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hosszas jogalkotási folyamat eredménye, masszív joganyag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Első egybefüggő szabályozást alkotó norma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Hatálybalépés: 2024. augusztus 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cél: az MI-rendelet gyakorlati alkalmazásának bemutatása a fogalom értelmezésén keresztül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9099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B8A038-11AB-60E0-CD5B-B9256C38A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20B1BCE4-A818-55E7-48FD-EDFFB57784C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04B5174B-7C1F-F622-5A4D-D5EA5C4AF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a mesterséges intelligencia fogalma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CF7C175-A8A3-57CF-52F5-63399DE6A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sz="2000" dirty="0">
                <a:latin typeface="Garamond" panose="02020404030301010803" pitchFamily="18" charset="0"/>
              </a:rPr>
              <a:t>Az MI-rendelet az MI-rendszer fogalmát a következőképp definiálja: </a:t>
            </a:r>
          </a:p>
          <a:p>
            <a:r>
              <a:rPr lang="hu-HU" sz="2000" i="1" dirty="0">
                <a:latin typeface="Garamond" panose="02020404030301010803" pitchFamily="18" charset="0"/>
              </a:rPr>
              <a:t>„gépi alapú rendszer, amelyet különböző autonómiaszinteken történő működésre terveztek, és amely a bevezetését követően alkalmazkodóképességet tanúsíthat, és amely a kapott bemenetből - explicit vagy implicit célok érdekében - kikövetkezteti, miként generáljon olyan kimeneteket, mint például előrejelzéseket, tartalmakat, ajánlásokat vagy döntéseket, amelyek befolyásolhatják a fizikai vagy a virtuális környezetet”</a:t>
            </a:r>
          </a:p>
          <a:p>
            <a:r>
              <a:rPr lang="hu-HU" dirty="0">
                <a:latin typeface="Garamond" panose="02020404030301010803" pitchFamily="18" charset="0"/>
              </a:rPr>
              <a:t>Komplikált fogalom, a gyakorlati megértéséhez szüksége van annak szétbontására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99490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EB4530-77FE-2B33-A5C4-5B75B458F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1225C855-A373-6667-CB7D-8C4BDEC23C1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64FCAB4-3A97-0A8C-7DCE-65CD94235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fogalomfelosztás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D4E24A5-21B3-3DE3-58E4-39E844902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A fogalommeghatározás </a:t>
            </a:r>
            <a:r>
              <a:rPr lang="hu-HU" b="1" dirty="0">
                <a:latin typeface="Garamond" panose="02020404030301010803" pitchFamily="18" charset="0"/>
              </a:rPr>
              <a:t>7 fő komponensre </a:t>
            </a:r>
            <a:r>
              <a:rPr lang="hu-HU" dirty="0">
                <a:latin typeface="Garamond" panose="02020404030301010803" pitchFamily="18" charset="0"/>
              </a:rPr>
              <a:t>osztható: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Egy </a:t>
            </a:r>
            <a:r>
              <a:rPr lang="hu-HU" b="1" dirty="0">
                <a:latin typeface="Garamond" panose="02020404030301010803" pitchFamily="18" charset="0"/>
              </a:rPr>
              <a:t>gépi</a:t>
            </a:r>
            <a:r>
              <a:rPr lang="hu-HU" dirty="0">
                <a:latin typeface="Garamond" panose="02020404030301010803" pitchFamily="18" charset="0"/>
              </a:rPr>
              <a:t> </a:t>
            </a:r>
            <a:r>
              <a:rPr lang="hu-HU" b="1" dirty="0">
                <a:latin typeface="Garamond" panose="02020404030301010803" pitchFamily="18" charset="0"/>
              </a:rPr>
              <a:t>alapú</a:t>
            </a:r>
            <a:r>
              <a:rPr lang="hu-HU" dirty="0">
                <a:latin typeface="Garamond" panose="02020404030301010803" pitchFamily="18" charset="0"/>
              </a:rPr>
              <a:t> rendszer,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amelyet különböző </a:t>
            </a:r>
            <a:r>
              <a:rPr lang="hu-HU" b="1" dirty="0">
                <a:latin typeface="Garamond" panose="02020404030301010803" pitchFamily="18" charset="0"/>
              </a:rPr>
              <a:t>autonómia szinteken</a:t>
            </a:r>
            <a:r>
              <a:rPr lang="hu-HU" dirty="0">
                <a:latin typeface="Garamond" panose="02020404030301010803" pitchFamily="18" charset="0"/>
              </a:rPr>
              <a:t> történő működésre terveztek,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amely a bevezetését követően </a:t>
            </a:r>
            <a:r>
              <a:rPr lang="hu-HU" b="1" dirty="0">
                <a:latin typeface="Garamond" panose="02020404030301010803" pitchFamily="18" charset="0"/>
              </a:rPr>
              <a:t>alkalmazkodóképességet</a:t>
            </a:r>
            <a:r>
              <a:rPr lang="hu-HU" dirty="0">
                <a:latin typeface="Garamond" panose="02020404030301010803" pitchFamily="18" charset="0"/>
              </a:rPr>
              <a:t> tanúsít</a:t>
            </a:r>
            <a:r>
              <a:rPr lang="hu-HU" b="1" dirty="0">
                <a:latin typeface="Garamond" panose="02020404030301010803" pitchFamily="18" charset="0"/>
              </a:rPr>
              <a:t>hat</a:t>
            </a:r>
            <a:r>
              <a:rPr lang="hu-HU" dirty="0">
                <a:latin typeface="Garamond" panose="02020404030301010803" pitchFamily="18" charset="0"/>
              </a:rPr>
              <a:t>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és amely a kapott bemenetből </a:t>
            </a:r>
            <a:r>
              <a:rPr lang="hu-HU" b="1" dirty="0">
                <a:latin typeface="Garamond" panose="02020404030301010803" pitchFamily="18" charset="0"/>
              </a:rPr>
              <a:t>explicit vagy implicit célok érdekében</a:t>
            </a:r>
            <a:endParaRPr lang="hu-HU" dirty="0">
              <a:latin typeface="Garamond" panose="02020404030301010803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b="1" dirty="0">
                <a:latin typeface="Garamond" panose="02020404030301010803" pitchFamily="18" charset="0"/>
              </a:rPr>
              <a:t>kikövetkezteti</a:t>
            </a:r>
            <a:r>
              <a:rPr lang="hu-HU" dirty="0">
                <a:latin typeface="Garamond" panose="02020404030301010803" pitchFamily="18" charset="0"/>
              </a:rPr>
              <a:t> miként generáljon olyan kimeneteket,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mint például </a:t>
            </a:r>
            <a:r>
              <a:rPr lang="hu-HU" b="1" dirty="0">
                <a:latin typeface="Garamond" panose="02020404030301010803" pitchFamily="18" charset="0"/>
              </a:rPr>
              <a:t>előrejelzéseket</a:t>
            </a:r>
            <a:r>
              <a:rPr lang="hu-HU" dirty="0">
                <a:latin typeface="Garamond" panose="02020404030301010803" pitchFamily="18" charset="0"/>
              </a:rPr>
              <a:t>, </a:t>
            </a:r>
            <a:r>
              <a:rPr lang="hu-HU" b="1" dirty="0">
                <a:latin typeface="Garamond" panose="02020404030301010803" pitchFamily="18" charset="0"/>
              </a:rPr>
              <a:t>tartalmakat</a:t>
            </a:r>
            <a:r>
              <a:rPr lang="hu-HU" dirty="0">
                <a:latin typeface="Garamond" panose="02020404030301010803" pitchFamily="18" charset="0"/>
              </a:rPr>
              <a:t>, </a:t>
            </a:r>
            <a:r>
              <a:rPr lang="hu-HU" b="1" dirty="0">
                <a:latin typeface="Garamond" panose="02020404030301010803" pitchFamily="18" charset="0"/>
              </a:rPr>
              <a:t>ajánlásokat</a:t>
            </a:r>
            <a:r>
              <a:rPr lang="hu-HU" dirty="0">
                <a:latin typeface="Garamond" panose="02020404030301010803" pitchFamily="18" charset="0"/>
              </a:rPr>
              <a:t> vagy </a:t>
            </a:r>
            <a:r>
              <a:rPr lang="hu-HU" b="1" dirty="0">
                <a:latin typeface="Garamond" panose="02020404030301010803" pitchFamily="18" charset="0"/>
              </a:rPr>
              <a:t>döntéseket</a:t>
            </a:r>
            <a:r>
              <a:rPr lang="hu-HU" dirty="0">
                <a:latin typeface="Garamond" panose="02020404030301010803" pitchFamily="18" charset="0"/>
              </a:rPr>
              <a:t>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amelyek </a:t>
            </a:r>
            <a:r>
              <a:rPr lang="hu-HU" b="1" dirty="0">
                <a:latin typeface="Garamond" panose="02020404030301010803" pitchFamily="18" charset="0"/>
              </a:rPr>
              <a:t>befolyásolhatják</a:t>
            </a:r>
            <a:r>
              <a:rPr lang="hu-HU" dirty="0">
                <a:latin typeface="Garamond" panose="02020404030301010803" pitchFamily="18" charset="0"/>
              </a:rPr>
              <a:t> a fizikai vagy a virtuális környezetet.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8872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2B47C0-5ECA-A07D-0879-127450D26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21B0C670-EB50-B82B-F31B-8CEA36567DD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77CA8BA-C04F-AB64-A727-DB04A807A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gépi alapú rendszer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418912E-1251-24EC-E0A5-0310064D3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2114550"/>
            <a:ext cx="9858375" cy="421957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Garamond" panose="02020404030301010803" pitchFamily="18" charset="0"/>
              </a:rPr>
              <a:t>nem emberi gondolkodás, hanem </a:t>
            </a:r>
            <a:r>
              <a:rPr lang="hu-HU" sz="2000" b="1" dirty="0">
                <a:latin typeface="Garamond" panose="02020404030301010803" pitchFamily="18" charset="0"/>
              </a:rPr>
              <a:t>ember által létrehozott, gépi feldolgozásra képes rendszer</a:t>
            </a:r>
            <a:r>
              <a:rPr lang="hu-HU" sz="2000" dirty="0">
                <a:latin typeface="Garamond" panose="02020404030301010803" pitchFamily="18" charset="0"/>
              </a:rPr>
              <a:t>, amely adatokat </a:t>
            </a:r>
            <a:r>
              <a:rPr lang="hu-HU" sz="2000" dirty="0" err="1">
                <a:latin typeface="Garamond" panose="02020404030301010803" pitchFamily="18" charset="0"/>
              </a:rPr>
              <a:t>dolgoz</a:t>
            </a:r>
            <a:r>
              <a:rPr lang="hu-HU" sz="2000" dirty="0">
                <a:latin typeface="Garamond" panose="02020404030301010803" pitchFamily="18" charset="0"/>
              </a:rPr>
              <a:t> fel és kimeneteket generál.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Garamond" panose="02020404030301010803" pitchFamily="18" charset="0"/>
              </a:rPr>
              <a:t>minden esetben gépi alapú rendszer.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Garamond" panose="02020404030301010803" pitchFamily="18" charset="0"/>
              </a:rPr>
              <a:t>„</a:t>
            </a:r>
            <a:r>
              <a:rPr lang="hu-HU" sz="2000" b="1" dirty="0">
                <a:latin typeface="Garamond" panose="02020404030301010803" pitchFamily="18" charset="0"/>
              </a:rPr>
              <a:t>Gép</a:t>
            </a:r>
            <a:r>
              <a:rPr lang="hu-HU" sz="2000" dirty="0">
                <a:latin typeface="Garamond" panose="02020404030301010803" pitchFamily="18" charset="0"/>
              </a:rPr>
              <a:t>”: a rendszer hardveres és szoftveres beágyazottságára utal.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Garamond" panose="02020404030301010803" pitchFamily="18" charset="0"/>
              </a:rPr>
              <a:t>Követelmény: számítástechnikai úton vezéreltség és gépi műveleteken alapulás.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4631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9CB536-C186-B8BE-51A0-1AB483C9C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4FF54663-9677-B8F9-56E6-5F457D1A4FA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E34DA91D-A7D8-A31E-B266-91217A097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autonómia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575C84E-2781-1ABD-4D0C-C46D83C46E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1809750"/>
            <a:ext cx="10668000" cy="4524375"/>
          </a:xfrm>
        </p:spPr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Az egyik legfontosabb kritérium.</a:t>
            </a:r>
          </a:p>
          <a:p>
            <a:r>
              <a:rPr lang="hu-HU" dirty="0">
                <a:latin typeface="Garamond" panose="02020404030301010803" pitchFamily="18" charset="0"/>
              </a:rPr>
              <a:t>Autonóm működés: a rendszer </a:t>
            </a:r>
            <a:r>
              <a:rPr lang="hu-HU" b="1" dirty="0">
                <a:latin typeface="Garamond" panose="02020404030301010803" pitchFamily="18" charset="0"/>
              </a:rPr>
              <a:t>képes </a:t>
            </a:r>
            <a:r>
              <a:rPr lang="hu-HU" b="1" u="sng" dirty="0">
                <a:latin typeface="Garamond" panose="02020404030301010803" pitchFamily="18" charset="0"/>
              </a:rPr>
              <a:t>bizonyos mértékben </a:t>
            </a:r>
            <a:r>
              <a:rPr lang="hu-HU" b="1" dirty="0">
                <a:latin typeface="Garamond" panose="02020404030301010803" pitchFamily="18" charset="0"/>
              </a:rPr>
              <a:t>emberi közreműködés nélkül a külső környezettel interakcióba lépni.</a:t>
            </a:r>
            <a:r>
              <a:rPr lang="hu-HU" dirty="0">
                <a:latin typeface="Garamond" panose="02020404030301010803" pitchFamily="18" charset="0"/>
              </a:rPr>
              <a:t> </a:t>
            </a:r>
          </a:p>
          <a:p>
            <a:r>
              <a:rPr lang="hu-HU" u="sng" dirty="0">
                <a:latin typeface="Garamond" panose="02020404030301010803" pitchFamily="18" charset="0"/>
              </a:rPr>
              <a:t>Az autonómia szintjei: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Alacsony autonómiaszint (ember által irányított)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Közepes autonómiaszint (ember a döntési láncban marad, de az MI irányít)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Magas autonómiaszint (emberi beavatkozás nélküli működés)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5166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376019-8C33-46E8-F479-E4D9016B3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C60B1FBB-1749-524F-1E3B-E7C5DB453C3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26D00F88-965B-343C-0733-F5954E85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alkalmazkodóképesség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3345E62-8BEF-B792-3191-8FD9A1D60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MI a beérkező új adatok alapján módosíthatja a működését, javíthatja a pontosságát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előny lehet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mennyire képes a saját működéséből tanulni, fejlődni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eltérő, új következtetések levonása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fakultatív feltétel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latin typeface="Garamond" panose="02020404030301010803" pitchFamily="18" charset="0"/>
              </a:rPr>
              <a:t>Pl.: Egy ügyfélszolgálati chatbot, </a:t>
            </a:r>
            <a:r>
              <a:rPr lang="hu-HU" dirty="0" err="1">
                <a:latin typeface="Garamond" panose="02020404030301010803" pitchFamily="18" charset="0"/>
              </a:rPr>
              <a:t>ChatGPT</a:t>
            </a:r>
            <a:endParaRPr lang="hu-HU" dirty="0">
              <a:latin typeface="Garamond" panose="02020404030301010803" pitchFamily="18" charset="0"/>
            </a:endParaRP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848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34CC04-2CEA-B435-79F6-581B3E49E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CB9F3484-582D-0E60-6B40-5BD8CA0694D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7F99ABF-FDBB-5589-F14E-D3E9532EF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célok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3AD0AFC-9E4A-A590-569D-2E17954C6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2114550"/>
            <a:ext cx="10668000" cy="4219575"/>
          </a:xfrm>
        </p:spPr>
        <p:txBody>
          <a:bodyPr>
            <a:normAutofit/>
          </a:bodyPr>
          <a:lstStyle/>
          <a:p>
            <a:r>
              <a:rPr lang="hu-HU" dirty="0">
                <a:latin typeface="Garamond" panose="02020404030301010803" pitchFamily="18" charset="0"/>
              </a:rPr>
              <a:t>MI-rendszernek is kellenek működési célok</a:t>
            </a:r>
          </a:p>
          <a:p>
            <a:r>
              <a:rPr lang="hu-HU" dirty="0">
                <a:latin typeface="Garamond" panose="02020404030301010803" pitchFamily="18" charset="0"/>
              </a:rPr>
              <a:t>Az MI-rendszer </a:t>
            </a:r>
            <a:r>
              <a:rPr lang="hu-HU" b="1" dirty="0">
                <a:latin typeface="Garamond" panose="02020404030301010803" pitchFamily="18" charset="0"/>
              </a:rPr>
              <a:t>adatokat</a:t>
            </a:r>
            <a:r>
              <a:rPr lang="hu-HU" dirty="0">
                <a:latin typeface="Garamond" panose="02020404030301010803" pitchFamily="18" charset="0"/>
              </a:rPr>
              <a:t> </a:t>
            </a:r>
            <a:r>
              <a:rPr lang="hu-HU" b="1" dirty="0">
                <a:latin typeface="Garamond" panose="02020404030301010803" pitchFamily="18" charset="0"/>
              </a:rPr>
              <a:t>kap -&gt; valamilyen célból </a:t>
            </a:r>
            <a:r>
              <a:rPr lang="hu-HU" b="1" dirty="0" err="1">
                <a:latin typeface="Garamond" panose="02020404030301010803" pitchFamily="18" charset="0"/>
              </a:rPr>
              <a:t>dolgoz</a:t>
            </a:r>
            <a:r>
              <a:rPr lang="hu-HU" b="1" dirty="0">
                <a:latin typeface="Garamond" panose="02020404030301010803" pitchFamily="18" charset="0"/>
              </a:rPr>
              <a:t> fel </a:t>
            </a:r>
            <a:endParaRPr lang="hu-HU" dirty="0">
              <a:latin typeface="Garamond" panose="02020404030301010803" pitchFamily="18" charset="0"/>
            </a:endParaRPr>
          </a:p>
          <a:p>
            <a:r>
              <a:rPr lang="hu-HU" dirty="0">
                <a:latin typeface="Garamond" panose="02020404030301010803" pitchFamily="18" charset="0"/>
              </a:rPr>
              <a:t>Cél: explicit, implicit</a:t>
            </a:r>
          </a:p>
          <a:p>
            <a:r>
              <a:rPr lang="hu-HU" dirty="0">
                <a:latin typeface="Garamond" panose="02020404030301010803" pitchFamily="18" charset="0"/>
              </a:rPr>
              <a:t>explicit cél: fejlesztő </a:t>
            </a:r>
            <a:r>
              <a:rPr lang="hu-HU" b="1" dirty="0">
                <a:latin typeface="Garamond" panose="02020404030301010803" pitchFamily="18" charset="0"/>
              </a:rPr>
              <a:t>előre meghatározza </a:t>
            </a:r>
            <a:r>
              <a:rPr lang="hu-HU" dirty="0">
                <a:latin typeface="Garamond" panose="02020404030301010803" pitchFamily="18" charset="0"/>
              </a:rPr>
              <a:t>+ rendszerbe kódolja; </a:t>
            </a:r>
          </a:p>
          <a:p>
            <a:r>
              <a:rPr lang="hu-HU" dirty="0">
                <a:latin typeface="Garamond" panose="02020404030301010803" pitchFamily="18" charset="0"/>
              </a:rPr>
              <a:t>implicit cél: </a:t>
            </a:r>
            <a:r>
              <a:rPr lang="hu-HU" b="1" dirty="0">
                <a:latin typeface="Garamond" panose="02020404030301010803" pitchFamily="18" charset="0"/>
              </a:rPr>
              <a:t>adott helyzetben milyen döntéseket hozzon a rendszer</a:t>
            </a:r>
            <a:r>
              <a:rPr lang="hu-HU" dirty="0">
                <a:latin typeface="Garamond" panose="02020404030301010803" pitchFamily="18" charset="0"/>
              </a:rPr>
              <a:t>.</a:t>
            </a:r>
          </a:p>
          <a:p>
            <a:r>
              <a:rPr lang="hu-HU" dirty="0">
                <a:latin typeface="Garamond" panose="02020404030301010803" pitchFamily="18" charset="0"/>
              </a:rPr>
              <a:t>Pl.: közösségi média hírfolyamot rendező MI-rendszer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2335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160F11-D1E5-22CE-5353-090AF9F0E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heres fehér effektus">
            <a:extLst>
              <a:ext uri="{FF2B5EF4-FFF2-40B4-BE49-F238E27FC236}">
                <a16:creationId xmlns:a16="http://schemas.microsoft.com/office/drawing/2014/main" id="{5A0D55DB-AA7B-E974-C673-7F3DC7C9C3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124" b="1788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757C127E-3645-4DFF-3E48-48FED0F6C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671992"/>
            <a:ext cx="10668000" cy="1032983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következtető képesség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00CBFD3-FD19-917E-198A-3C6586FF5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114550"/>
            <a:ext cx="9915525" cy="421957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Garamond" panose="02020404030301010803" pitchFamily="18" charset="0"/>
              </a:rPr>
              <a:t>egyik legfontosabb fogalmi 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Garamond" panose="02020404030301010803" pitchFamily="18" charset="0"/>
              </a:rPr>
              <a:t>meghatározza az MI-rendszer fejlettségi szintjét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>
                <a:latin typeface="Garamond" panose="02020404030301010803" pitchFamily="18" charset="0"/>
              </a:rPr>
              <a:t>logikai következtetéseket von le</a:t>
            </a:r>
            <a:r>
              <a:rPr lang="hu-HU" sz="2000" dirty="0">
                <a:latin typeface="Garamond" panose="02020404030301010803" pitchFamily="18" charset="0"/>
              </a:rPr>
              <a:t> a bemeneti adatokból, „</a:t>
            </a:r>
            <a:r>
              <a:rPr lang="hu-HU" sz="2000" b="1" dirty="0">
                <a:latin typeface="Garamond" panose="02020404030301010803" pitchFamily="18" charset="0"/>
              </a:rPr>
              <a:t>értelmez</a:t>
            </a:r>
            <a:r>
              <a:rPr lang="hu-HU" sz="2000" dirty="0">
                <a:latin typeface="Garamond" panose="02020404030301010803" pitchFamily="18" charset="0"/>
              </a:rPr>
              <a:t>” és </a:t>
            </a:r>
            <a:r>
              <a:rPr lang="hu-HU" sz="2000" b="1" dirty="0">
                <a:latin typeface="Garamond" panose="02020404030301010803" pitchFamily="18" charset="0"/>
              </a:rPr>
              <a:t>döntési mintákat hoz létre</a:t>
            </a:r>
            <a:r>
              <a:rPr lang="hu-HU" sz="2000" dirty="0">
                <a:latin typeface="Garamond" panose="02020404030301010803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Garamond" panose="02020404030301010803" pitchFamily="18" charset="0"/>
              </a:rPr>
              <a:t>Pl.: Egy banki hitelbírálati MI-rendszer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28900903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LightSeedLeftStep">
      <a:dk1>
        <a:srgbClr val="000000"/>
      </a:dk1>
      <a:lt1>
        <a:srgbClr val="FFFFFF"/>
      </a:lt1>
      <a:dk2>
        <a:srgbClr val="233A3E"/>
      </a:dk2>
      <a:lt2>
        <a:srgbClr val="E8E8E2"/>
      </a:lt2>
      <a:accent1>
        <a:srgbClr val="9697C6"/>
      </a:accent1>
      <a:accent2>
        <a:srgbClr val="7F99BA"/>
      </a:accent2>
      <a:accent3>
        <a:srgbClr val="80ABB3"/>
      </a:accent3>
      <a:accent4>
        <a:srgbClr val="78B0A1"/>
      </a:accent4>
      <a:accent5>
        <a:srgbClr val="84AE91"/>
      </a:accent5>
      <a:accent6>
        <a:srgbClr val="7FB179"/>
      </a:accent6>
      <a:hlink>
        <a:srgbClr val="868551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</TotalTime>
  <Words>867</Words>
  <Application>Microsoft Office PowerPoint</Application>
  <PresentationFormat>Szélesvásznú</PresentationFormat>
  <Paragraphs>109</Paragraphs>
  <Slides>17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3" baseType="lpstr">
      <vt:lpstr>Aptos</vt:lpstr>
      <vt:lpstr>Arial</vt:lpstr>
      <vt:lpstr>Garamond</vt:lpstr>
      <vt:lpstr>Trade Gothic Next Cond</vt:lpstr>
      <vt:lpstr>Trade Gothic Next Light</vt:lpstr>
      <vt:lpstr>AfterglowVTI</vt:lpstr>
      <vt:lpstr>Az MI-rendelet a gyakorlatban</vt:lpstr>
      <vt:lpstr>Az MI-rendelet</vt:lpstr>
      <vt:lpstr>a mesterséges intelligencia fogalma</vt:lpstr>
      <vt:lpstr>fogalomfelosztás</vt:lpstr>
      <vt:lpstr>gépi alapú rendszer</vt:lpstr>
      <vt:lpstr>autonómia</vt:lpstr>
      <vt:lpstr>alkalmazkodóképesség</vt:lpstr>
      <vt:lpstr>célok</vt:lpstr>
      <vt:lpstr>következtető képesség</vt:lpstr>
      <vt:lpstr>kimenetek generálása</vt:lpstr>
      <vt:lpstr>A kimenetek hatása a fizikai vagy virtuális környezetre</vt:lpstr>
      <vt:lpstr>II. Az AI-generált gyógyszeripari marketing anyagokkal Kapcsolatos megfelelés</vt:lpstr>
      <vt:lpstr>Jogi kockázatok</vt:lpstr>
      <vt:lpstr>az AI-Influenszer marketing</vt:lpstr>
      <vt:lpstr>az AI-Influenszer marketing többletkövetelményei</vt:lpstr>
      <vt:lpstr>az AI Generált felhasználói vélemények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Iroda 2</dc:creator>
  <cp:lastModifiedBy>Iroda 2</cp:lastModifiedBy>
  <cp:revision>57</cp:revision>
  <cp:lastPrinted>2025-11-24T16:50:31Z</cp:lastPrinted>
  <dcterms:created xsi:type="dcterms:W3CDTF">2025-02-14T07:47:23Z</dcterms:created>
  <dcterms:modified xsi:type="dcterms:W3CDTF">2025-11-26T10:16:16Z</dcterms:modified>
</cp:coreProperties>
</file>